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anose="000005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4:14.14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43,'262'-1,"-238"-1,0-1,41-12,-37 8,41-5,-13 10,0 2,57 8,-39-3,-46-2,0 2,31 8,35 6,-43-12,0 1,0 3,-1 2,-1 2,0 2,52 27,-70-28,60 23,-74-34,0-1,0 0,1-1,-1-1,28 1,-21-3,-2-1,0 1,0 1,0 1,0 1,26 7,-17-2,1-2,0-1,48 2,99-8,-67-1,-68 2,0-1,0-3,0-1,-1-3,69-20,-74 17,0 2,0 1,1 2,43-1,161 7,-111 2,-81-4,0-2,98-21,-73 3,-53 14,0 1,1 1,29-3,-28 6,-1-2,30-9,-32 8,0 0,1 2,26-3,207 6,-120 3,-118-2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16.174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0 119,'3'0,"5"0,3 0,6-4,6-5,2-5,4-3,12-3,5-8,-5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16.346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17,'2'-4,"7"-3,0 4,-3 1,-2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7:10.714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1,'9'1,"0"1,-1 0,0 1,0 0,0 0,0 1,0 0,12 9,9 3,34 11,0-3,2-3,91 17,-105-26,377 77,-332-70,0-4,1-5,146-2,-14-2,-191-3,-1 2,0 2,0 2,39 14,-7-1,1-2,121 17,151-3,-283-29,578 6,-387-13,-32 2,-183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23.123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0,'12'4,"0"-1,0 0,1 0,-1-1,1-1,0-1,-1 1,17-3,4 1,645 2,-329-2,-324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23.404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0,'7'0,"7"0,2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5:43.147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9 0,'3841'0'0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46.098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0,'46'0,"158"4,-156-1,0 3,58 14,-79-14,33 10,1-3,69 6,-91-14,1 1,53 17,-59-13,0-1,1-3,61 5,-21-11,-21 0,60 6,-95-3,1 0,-1 2,1 0,-1 1,-1 1,30 15,-32-14,0-1,1-1,0 0,0-2,1 1,-1-2,28 2,129-6,-78-2,288 3,-364-1,36-6,-35 3,36-1,121 14,3 0,175-21,-317 10,10 1,4-1,79-13,-105 9,33-13,-42 12,1 1,0 1,0 1,26-3,156 4,38-2,-105-1,-103 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47.931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3308 146,'0'-1,"0"0,-1 0,1 0,0 0,0 0,-1 0,1 1,-1-1,1 0,-1 0,1 0,-1 1,0-1,1 0,-1 1,0-1,0 0,1 1,-1-1,0 1,-1-1,-23-10,14 6,-15-6,1 1,-33-7,30 9,-49-21,59 22,0 0,-1 1,1 1,-1 1,0 0,-31-1,-123 6,72 3,-106 6,-41 5,204-12,-2 0,-59 11,53-6,0-3,0-2,-78-6,27 1,-1439 2,1514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5:50.683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 0,'4616'0'0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7:33.692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12,'0'-5,"0"-1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4:17.58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4433 301,'-160'2,"-176"-4,228-5,-55 0,156 7,-13 1,0-1,1-1,-1-1,1 0,0-2,-37-10,19 2,0 1,-40-5,40 9,-134-12,160 16,0 0,0-1,0-1,-12-5,14 5,-1 0,0 1,0 0,-1 1,-18-4,-46 2,-111 7,129 0,-24 4,55-3,1-1,-1-1,0-2,0 0,-42-8,-43-11,80 16,0-1,0-2,-50-17,62 17,1 2,-1-1,-1 2,1 1,-31-2,-101 7,58 1,68-5,-1 0,-36-9,-29-2,70 10,1 0,-26-8,28 6,0 1,-1 1,-21-2,-57 6,-119 17,108-6,84-11,0 0,0-1,0-2,0 0,-41-10,32 7,0 1,1 2,-1 1,0 2,-37 5,-54 1,-207-7,302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7:24.739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 0,'4434'0'0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7:28.710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0,'4120'84'0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8:44.690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 0,'4463'0'0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8:48.989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32,'0'-1,"0"0,1 0,-1 0,1 0,-1 0,1 0,-1 0,1 0,0 0,-1 0,1 0,0 0,0 0,-1 1,1-1,0 0,0 1,0-1,0 0,0 1,0-1,0 1,0-1,0 1,1 0,-1 0,0-1,2 1,37-5,-34 5,458-6,-258 9,2715-3,-2882 2,1 3,-1 0,0 3,49 16,27 5,-34-17,-47-10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8:51.715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4148 395 0,'-4148'-394'0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4:18.34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1,'4'3,"-1"0,1 0,0-1,0 1,0-1,0 0,0 0,0 0,1 0,-1-1,1 0,6 2,12 4,-4 0,0-1,1 0,0-2,40 5,82-6,-116-4,534 1,-534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4:23.4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3:24:27.15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0,'4319'28'0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02.784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1 819,'15'-1,"1"-1,-1 0,0-2,17-4,35-8,22 3,95-28,114-44,245-74,38 3,-230 66,-130 34,2 10,2 9,2 10,259 3,7 6,304-15,-752 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06.142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2010,'3'0,"1"-1,0 0,0 1,-1-1,1-1,0 1,-1 0,1-1,-1 0,1 0,-1 0,0 0,0 0,4-4,40-45,-26 26,8-5,1 2,1 2,1 0,2 2,0 2,62-30,6 3,182-97,-155 68,10-9,245-109,190 6,-473 160,1033-220,-670 178,1145-200,-1018 166,5 37,-254 49,317-28,-587 39,-1-4,75-22,-112 22,-34 13,0 0,0 0,1 0,-1 0,0 0,0 0,0 0,0 0,1 0,-1 0,0 0,0-1,0 1,0 0,0 0,1 0,-1 0,0 0,0-1,0 1,0 0,0 0,0 0,0 0,0-1,0 1,1 0,-1 0,0 0,0 0,0-1,0 1,0 0,0 0,0 0,0-1,0 1,-1 0,1 0,0 0,0-1,0 1,0 0,0 0,0 0,0 0,0-1,0 1,0 0,-1 0,1 0,0 0,0 0,0 0,0-1,0 1,-1 0,1 0,0 0,0 0,0 0,-1 0,1 0,0 0,0 0,0 0,-1 0,-6-3,-1 1,0 1,1-1,-1 1,0 1,0-1,0 2,0-1,0 1,0 0,1 0,-1 1,-13 5,0 0,1 1,0 1,-36 23,-4 11,-77 71,86-69,-2-1,-78 48,-167 79,81-42,-130 82,-337 232,365-254,14-9,125-55,61-41,-179 97,4-21,183-98,-197 81,247-117,-285 133,203-95,-87 33,131-62,35-12,-90 21,95-32,9-2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08.556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0 214,'1'-1,"-1"1,0-1,1 1,-1-1,0 0,1 1,-1-1,1 1,-1-1,1 1,-1-1,1 1,-1-1,1 1,-1-1,1 1,0 0,-1-1,1 1,0 0,-1 0,1 0,0-1,-1 1,1 0,0 0,1 0,26-3,-18 3,177-27,42-2,74-6,514 24,-124 6,664-31,-236 8,-839 15,120-2,-269 14,113 4,-183 4,-58-6,-1 0,1 0,-1 0,1 1,-1-1,0 1,0 0,0 0,0 1,0-1,4 5,-7-7,-1 1,1-1,-1 0,1 1,-1-1,0 1,1-1,-1 1,0-1,1 1,-1-1,0 1,1-1,-1 1,0-1,0 1,0 0,0-1,1 1,-1-1,0 1,0 0,0-1,0 1,0-1,-1 1,1 0,0-1,0 1,0-1,0 1,-1-1,1 1,0-1,-1 1,1-1,0 1,-1-1,1 1,0-1,-1 1,1-1,-1 0,1 1,-1-1,1 0,-1 1,1-1,-1 0,1 0,-1 1,0-1,1 0,-1 0,1 0,-1 0,0 0,0 0,-13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3:25:15.986"/>
    </inkml:context>
    <inkml:brush xml:id="br0">
      <inkml:brushProperty name="width" value="0.3" units="cm"/>
      <inkml:brushProperty name="height" value="0.6" units="cm"/>
      <inkml:brushProperty name="color" value="#282828"/>
      <inkml:brushProperty name="tip" value="rectangle"/>
      <inkml:brushProperty name="rasterOp" value="maskPen"/>
      <inkml:brushProperty name="ignorePressure" value="1"/>
    </inkml:brush>
  </inkml:definitions>
  <inkml:trace contextRef="#ctx0" brushRef="#br0">838 459,'2252'0,"-2592"-1,-425 3,518 9,1 11,1 11,-358 95,508-103,-433 96,507-118,21-3,21-5,204-78,-78 26,485-131,13 41,-103 24,-449 101,343-78,3 37,-374 57,40-1,-105 6,0 1,0 0,0 0,0 0,0 0,0 0,0 0,1 0,-1 0,0 0,0-1,0 1,0 0,0 0,1 0,-1 0,0 0,0 0,0 0,0 0,1 0,-1 0,0 0,0 0,0 0,0 0,0 0,1 0,-1 1,0-1,0 0,0 0,0 0,0 0,1 0,-1 0,0 0,0 0,0 0,0 1,0-1,0 0,0 0,0 0,1 0,-1 0,0 1,0-1,0 0,0 0,0 0,0 0,0 0,0 1,0-1,0 0,0 0,0 0,0 0,0 1,0-1,0 0,-13 8,-25 8,-60 13,-1-4,-120 14,104-20,-855 184,504-99,-661 146,1106-245,-3 1,-1-1,-40 3,63-8,1 0,0 1,-1-1,1 0,-1 0,1 0,-1-1,1 1,-1 0,1 0,-1-1,1 1,-1-1,1 1,0-1,-1 0,1 1,0-1,0 0,-1 0,0-1,2 1,0 0,-1 0,1 0,0 0,0 0,0 0,0 0,0 0,0 0,1 0,-1 0,0 0,0 0,1 0,-1 0,1 0,-1 1,1-1,-1 0,1 0,-1 0,2-1,4-5,1 0,0 0,0 0,13-9,-1 4,38-18,-36 21,35-24,-43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7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6.xml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.xml"/><Relationship Id="rId5" Type="http://schemas.openxmlformats.org/officeDocument/2006/relationships/image" Target="../media/image25.png"/><Relationship Id="rId4" Type="http://schemas.openxmlformats.org/officeDocument/2006/relationships/customXml" Target="../ink/ink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3.xml"/><Relationship Id="rId5" Type="http://schemas.openxmlformats.org/officeDocument/2006/relationships/image" Target="../media/image33.png"/><Relationship Id="rId4" Type="http://schemas.openxmlformats.org/officeDocument/2006/relationships/customXml" Target="../ink/ink22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Glarewear: A Modern Eyewear Brand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577475-786B-5591-E5AB-F5C0A43E82E6}"/>
                  </a:ext>
                </a:extLst>
              </p14:cNvPr>
              <p14:cNvContentPartPr/>
              <p14:nvPr/>
            </p14:nvContentPartPr>
            <p14:xfrm>
              <a:off x="12918200" y="7929640"/>
              <a:ext cx="1549080" cy="10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577475-786B-5591-E5AB-F5C0A43E82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4200" y="7822000"/>
                <a:ext cx="1656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51178D-6F4F-5AA2-3ECA-481CA18398B3}"/>
                  </a:ext>
                </a:extLst>
              </p14:cNvPr>
              <p14:cNvContentPartPr/>
              <p14:nvPr/>
            </p14:nvContentPartPr>
            <p14:xfrm>
              <a:off x="12876800" y="7770520"/>
              <a:ext cx="1596240" cy="10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51178D-6F4F-5AA2-3ECA-481CA18398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3160" y="7662520"/>
                <a:ext cx="17038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56C9C9-6730-C1B2-AC65-4EA2E0B3EA30}"/>
                  </a:ext>
                </a:extLst>
              </p14:cNvPr>
              <p14:cNvContentPartPr/>
              <p14:nvPr/>
            </p14:nvContentPartPr>
            <p14:xfrm>
              <a:off x="13411040" y="7843240"/>
              <a:ext cx="351360" cy="25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56C9C9-6730-C1B2-AC65-4EA2E0B3EA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57040" y="7735600"/>
                <a:ext cx="459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30D1A3-1448-E721-53F5-57CB7A9C29F4}"/>
                  </a:ext>
                </a:extLst>
              </p14:cNvPr>
              <p14:cNvContentPartPr/>
              <p14:nvPr/>
            </p14:nvContentPartPr>
            <p14:xfrm>
              <a:off x="7040480" y="182844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30D1A3-1448-E721-53F5-57CB7A9C29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6840" y="17208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335974-0620-D324-64D9-13CEA9D0E4A9}"/>
                  </a:ext>
                </a:extLst>
              </p14:cNvPr>
              <p14:cNvContentPartPr/>
              <p14:nvPr/>
            </p14:nvContentPartPr>
            <p14:xfrm>
              <a:off x="12912800" y="8005680"/>
              <a:ext cx="1554840" cy="10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335974-0620-D324-64D9-13CEA9D0E4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58800" y="7897680"/>
                <a:ext cx="1662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3088FC-6E7D-9D42-1BF6-C3F0203DB575}"/>
                  </a:ext>
                </a:extLst>
              </p14:cNvPr>
              <p14:cNvContentPartPr/>
              <p14:nvPr/>
            </p14:nvContentPartPr>
            <p14:xfrm>
              <a:off x="8300120" y="5465520"/>
              <a:ext cx="1773000" cy="294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3088FC-6E7D-9D42-1BF6-C3F0203DB5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46480" y="5357880"/>
                <a:ext cx="18806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C43315-D4FC-86F8-74FC-6FCE3934C214}"/>
                  </a:ext>
                </a:extLst>
              </p14:cNvPr>
              <p14:cNvContentPartPr/>
              <p14:nvPr/>
            </p14:nvContentPartPr>
            <p14:xfrm>
              <a:off x="9580280" y="5717880"/>
              <a:ext cx="2824560" cy="1064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C43315-D4FC-86F8-74FC-6FCE3934C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6640" y="5609880"/>
                <a:ext cx="293220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09BE0C-1661-7E8A-FC91-B9CF113B5A5F}"/>
                  </a:ext>
                </a:extLst>
              </p14:cNvPr>
              <p14:cNvContentPartPr/>
              <p14:nvPr/>
            </p14:nvContentPartPr>
            <p14:xfrm>
              <a:off x="7380880" y="5068880"/>
              <a:ext cx="2142000" cy="77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09BE0C-1661-7E8A-FC91-B9CF113B5A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26880" y="4960880"/>
                <a:ext cx="22496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E91F07-939D-CF59-F83E-36F940243947}"/>
                  </a:ext>
                </a:extLst>
              </p14:cNvPr>
              <p14:cNvContentPartPr/>
              <p14:nvPr/>
            </p14:nvContentPartPr>
            <p14:xfrm>
              <a:off x="12464240" y="7612200"/>
              <a:ext cx="1208520" cy="289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E91F07-939D-CF59-F83E-36F9402439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10240" y="7504200"/>
                <a:ext cx="13161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89DA30B-E98F-2834-D51A-A9EE014F7543}"/>
                  </a:ext>
                </a:extLst>
              </p14:cNvPr>
              <p14:cNvContentPartPr/>
              <p14:nvPr/>
            </p14:nvContentPartPr>
            <p14:xfrm>
              <a:off x="12547400" y="7749720"/>
              <a:ext cx="88200" cy="43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89DA30B-E98F-2834-D51A-A9EE014F75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93400" y="7641720"/>
                <a:ext cx="19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7832CF-B664-32B6-9A56-10307114D2DD}"/>
                  </a:ext>
                </a:extLst>
              </p14:cNvPr>
              <p14:cNvContentPartPr/>
              <p14:nvPr/>
            </p14:nvContentPartPr>
            <p14:xfrm>
              <a:off x="12684560" y="7705080"/>
              <a:ext cx="11160" cy="6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7832CF-B664-32B6-9A56-10307114D2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630560" y="7597440"/>
                <a:ext cx="1188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DB585F-92A7-185E-209B-EDCA0C0AEFAA}"/>
                  </a:ext>
                </a:extLst>
              </p14:cNvPr>
              <p14:cNvContentPartPr/>
              <p14:nvPr/>
            </p14:nvContentPartPr>
            <p14:xfrm>
              <a:off x="12730280" y="7741480"/>
              <a:ext cx="1367640" cy="178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DB585F-92A7-185E-209B-EDCA0C0AEF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76280" y="7633840"/>
                <a:ext cx="1475280" cy="39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9578" y="142296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Prepared By :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7111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60013" y="3263622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1" y="3234890"/>
            <a:ext cx="2782729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Meet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Panara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3798" y="391987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0724" y="4049040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6"/>
          <p:cNvSpPr/>
          <p:nvPr/>
        </p:nvSpPr>
        <p:spPr>
          <a:xfrm>
            <a:off x="1660141" y="4057036"/>
            <a:ext cx="2782729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Nevil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Savaliya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474508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1037749" y="4807877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1665923" y="6475671"/>
            <a:ext cx="661427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Harsh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Tarpara</a:t>
            </a:r>
            <a:endParaRPr lang="en-US" sz="19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2D262017-0F97-51C8-8503-F1615602E9C5}"/>
              </a:ext>
            </a:extLst>
          </p:cNvPr>
          <p:cNvSpPr/>
          <p:nvPr/>
        </p:nvSpPr>
        <p:spPr>
          <a:xfrm>
            <a:off x="869578" y="555783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IN" sz="2900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4E4FE965-2D6A-0734-E514-EE3B836B084F}"/>
              </a:ext>
            </a:extLst>
          </p:cNvPr>
          <p:cNvSpPr/>
          <p:nvPr/>
        </p:nvSpPr>
        <p:spPr>
          <a:xfrm>
            <a:off x="1665923" y="4807877"/>
            <a:ext cx="661427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Jainam Prajapati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91B1C50C-6E85-EC6B-691B-79F5ACCDFE8B}"/>
              </a:ext>
            </a:extLst>
          </p:cNvPr>
          <p:cNvSpPr/>
          <p:nvPr/>
        </p:nvSpPr>
        <p:spPr>
          <a:xfrm>
            <a:off x="869578" y="637057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IN" sz="29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2E40B8E1-5828-A3FE-917C-2E0007E2C539}"/>
              </a:ext>
            </a:extLst>
          </p:cNvPr>
          <p:cNvSpPr/>
          <p:nvPr/>
        </p:nvSpPr>
        <p:spPr>
          <a:xfrm>
            <a:off x="1654361" y="5622197"/>
            <a:ext cx="661427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Aayush Rokad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677334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Glarewear's Strengths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Cost-Effective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 offers competitive pricing while prioritizing quality materials.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50579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Customization Options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Magnetic attachments allow for endless style variations, catering to individual preferences.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2910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Quality Enhancement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eye health and protect against digital eye strain.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C7CDA4-4B2E-09AD-25B5-4F7AF180BF57}"/>
                  </a:ext>
                </a:extLst>
              </p14:cNvPr>
              <p14:cNvContentPartPr/>
              <p14:nvPr/>
            </p14:nvContentPartPr>
            <p14:xfrm>
              <a:off x="12892640" y="7884040"/>
              <a:ext cx="437040" cy="6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C7CDA4-4B2E-09AD-25B5-4F7AF180BF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9000" y="7776040"/>
                <a:ext cx="5446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5D332D-A800-6229-22D8-96AA0FF484C9}"/>
                  </a:ext>
                </a:extLst>
              </p14:cNvPr>
              <p14:cNvContentPartPr/>
              <p14:nvPr/>
            </p14:nvContentPartPr>
            <p14:xfrm>
              <a:off x="13339760" y="7889080"/>
              <a:ext cx="136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5D332D-A800-6229-22D8-96AA0FF48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86120" y="7781080"/>
                <a:ext cx="121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AF60E7-84F5-AE6F-6D42-7A15379EA7B7}"/>
                  </a:ext>
                </a:extLst>
              </p14:cNvPr>
              <p14:cNvContentPartPr/>
              <p14:nvPr/>
            </p14:nvContentPartPr>
            <p14:xfrm>
              <a:off x="12857000" y="7939840"/>
              <a:ext cx="1383480" cy="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AF60E7-84F5-AE6F-6D42-7A15379EA7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3360" y="7723840"/>
                <a:ext cx="1491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605238-7F7E-1E5C-1AAD-BFDE78C3B058}"/>
                  </a:ext>
                </a:extLst>
              </p14:cNvPr>
              <p14:cNvContentPartPr/>
              <p14:nvPr/>
            </p14:nvContentPartPr>
            <p14:xfrm>
              <a:off x="12918200" y="7894120"/>
              <a:ext cx="1540080" cy="93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605238-7F7E-1E5C-1AAD-BFDE78C3B0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4200" y="7786120"/>
                <a:ext cx="1647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48BF86-165B-D460-3126-869CCB3A93F0}"/>
                  </a:ext>
                </a:extLst>
              </p14:cNvPr>
              <p14:cNvContentPartPr/>
              <p14:nvPr/>
            </p14:nvContentPartPr>
            <p14:xfrm>
              <a:off x="13317440" y="7862080"/>
              <a:ext cx="1190880" cy="52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48BF86-165B-D460-3126-869CCB3A93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63800" y="7754080"/>
                <a:ext cx="12985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A948AE4-D333-E8A9-A010-7DCC713350A2}"/>
                  </a:ext>
                </a:extLst>
              </p14:cNvPr>
              <p14:cNvContentPartPr/>
              <p14:nvPr/>
            </p14:nvContentPartPr>
            <p14:xfrm>
              <a:off x="12872480" y="7960000"/>
              <a:ext cx="1662120" cy="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A948AE4-D333-E8A9-A010-7DCC713350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18480" y="7744000"/>
                <a:ext cx="1769760" cy="432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0C97DCF-92BC-9CA6-D474-BE1189BDC562}"/>
              </a:ext>
            </a:extLst>
          </p:cNvPr>
          <p:cNvSpPr txBox="1"/>
          <p:nvPr/>
        </p:nvSpPr>
        <p:spPr>
          <a:xfrm>
            <a:off x="13194705" y="7755894"/>
            <a:ext cx="11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Glarewear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F32334-CF98-D0B0-7CDB-4ECC55C31C56}"/>
                  </a:ext>
                </a:extLst>
              </p14:cNvPr>
              <p14:cNvContentPartPr/>
              <p14:nvPr/>
            </p14:nvContentPartPr>
            <p14:xfrm>
              <a:off x="14091440" y="7778120"/>
              <a:ext cx="360" cy="4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F32334-CF98-D0B0-7CDB-4ECC55C31C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037440" y="7670480"/>
                <a:ext cx="108000" cy="21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263" y="832723"/>
            <a:ext cx="7524274" cy="144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Challenges and Limitations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263" y="2625923"/>
            <a:ext cx="3646527" cy="2820829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35222" y="2864882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 Quality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35222" y="3365183"/>
            <a:ext cx="316861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 must consistently meet customer expectations on quality and design standards.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4129" y="2625923"/>
            <a:ext cx="3646527" cy="2820829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13087" y="2864882"/>
            <a:ext cx="316861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Return and Refund Policies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13087" y="3726656"/>
            <a:ext cx="316861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Transparent and customer-friendly return and refund policies are essential for building trust.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6263" y="5678091"/>
            <a:ext cx="7524274" cy="1718786"/>
          </a:xfrm>
          <a:prstGeom prst="roundRect">
            <a:avLst>
              <a:gd name="adj" fmla="val 56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35222" y="5917049"/>
            <a:ext cx="312455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Marketing Challenges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35222" y="6417350"/>
            <a:ext cx="7046357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Competing in a crowded market requires effective marketing strategies to establish brand recognition.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0AC995-1C44-32B0-BC2E-820C2D22C8A6}"/>
                  </a:ext>
                </a:extLst>
              </p14:cNvPr>
              <p14:cNvContentPartPr/>
              <p14:nvPr/>
            </p14:nvContentPartPr>
            <p14:xfrm>
              <a:off x="12861680" y="7883840"/>
              <a:ext cx="1596960" cy="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0AC995-1C44-32B0-BC2E-820C2D22C8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8040" y="7667840"/>
                <a:ext cx="1704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1B7946-B5A4-0FD7-E929-9CFB5B91D32D}"/>
                  </a:ext>
                </a:extLst>
              </p14:cNvPr>
              <p14:cNvContentPartPr/>
              <p14:nvPr/>
            </p14:nvContentPartPr>
            <p14:xfrm>
              <a:off x="12953840" y="8005520"/>
              <a:ext cx="1483560" cy="30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1B7946-B5A4-0FD7-E929-9CFB5B91D3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9840" y="7897880"/>
                <a:ext cx="1591200" cy="2462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9D8446E-D01F-B20A-15FD-339D13EC6433}"/>
              </a:ext>
            </a:extLst>
          </p:cNvPr>
          <p:cNvSpPr txBox="1"/>
          <p:nvPr/>
        </p:nvSpPr>
        <p:spPr>
          <a:xfrm>
            <a:off x="13194705" y="7755894"/>
            <a:ext cx="11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Glarewear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7764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Opportunities for Glarewear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090386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3893463"/>
            <a:ext cx="2225278" cy="3158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 can integrate new technologies like photochromic lenses or anti-fog coatings, enhancing product features.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242" y="3090386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242" y="3893463"/>
            <a:ext cx="222539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eco-friendly materials will appeal to environmentally.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3090386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4804" y="3893463"/>
            <a:ext cx="2225278" cy="3158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 can expand its target audience by offering diverse styles and designs to cater to different demographics.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855583"/>
            <a:ext cx="7118866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Building a Strong Brand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90863" y="1971318"/>
            <a:ext cx="30480" cy="5402699"/>
          </a:xfrm>
          <a:prstGeom prst="roundRect">
            <a:avLst>
              <a:gd name="adj" fmla="val 3324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47026" y="2498765"/>
            <a:ext cx="844272" cy="30480"/>
          </a:xfrm>
          <a:prstGeom prst="roundRect">
            <a:avLst>
              <a:gd name="adj" fmla="val 3324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34700" y="2242661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26510" y="2333149"/>
            <a:ext cx="159187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32936" y="2212538"/>
            <a:ext cx="5766792" cy="115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Glarewear should highlight its key advantages, including customization options, high-quality materials, and competitive pricing.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47026" y="4380071"/>
            <a:ext cx="844272" cy="30480"/>
          </a:xfrm>
          <a:prstGeom prst="roundRect">
            <a:avLst>
              <a:gd name="adj" fmla="val 3324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934700" y="4123968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97935" y="4214455"/>
            <a:ext cx="216337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532936" y="4093845"/>
            <a:ext cx="5766792" cy="115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addressing areas for improvement, such as quality control and return policies, Glarewear can enhance customer satisfaction.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47026" y="6261378"/>
            <a:ext cx="844272" cy="30480"/>
          </a:xfrm>
          <a:prstGeom prst="roundRect">
            <a:avLst>
              <a:gd name="adj" fmla="val 3324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934700" y="6005274"/>
            <a:ext cx="542806" cy="542806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104721" y="6095762"/>
            <a:ext cx="202644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532936" y="5975152"/>
            <a:ext cx="5766792" cy="115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strategic marketing initiatives can help Glarewear expand its market share and achieve growth.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2075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 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362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Continuously seeking feedback and adapting to market trends will be crucial for Glarewear to stay competitive in the eyewear industry.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82429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Investing in research and development to innovate new products and technologies can also open doors for future growth opportunities.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A1B43D-1AA6-022C-BCA2-6BABCFDE4A7E}"/>
                  </a:ext>
                </a:extLst>
              </p14:cNvPr>
              <p14:cNvContentPartPr/>
              <p14:nvPr/>
            </p14:nvContentPartPr>
            <p14:xfrm>
              <a:off x="12861680" y="7924160"/>
              <a:ext cx="1607040" cy="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A1B43D-1AA6-022C-BCA2-6BABCFDE4A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8040" y="7708160"/>
                <a:ext cx="1714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F7334B-6C26-5FE2-61AF-495DD779DC6B}"/>
                  </a:ext>
                </a:extLst>
              </p14:cNvPr>
              <p14:cNvContentPartPr/>
              <p14:nvPr/>
            </p14:nvContentPartPr>
            <p14:xfrm>
              <a:off x="12922880" y="7933520"/>
              <a:ext cx="1489680" cy="3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F7334B-6C26-5FE2-61AF-495DD779DC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240" y="7825520"/>
                <a:ext cx="15973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31D0D4-A578-8B4E-E9BB-38045371F4D9}"/>
                  </a:ext>
                </a:extLst>
              </p14:cNvPr>
              <p14:cNvContentPartPr/>
              <p14:nvPr/>
            </p14:nvContentPartPr>
            <p14:xfrm>
              <a:off x="12943760" y="7731200"/>
              <a:ext cx="1493640" cy="14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31D0D4-A578-8B4E-E9BB-38045371F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9760" y="7623560"/>
                <a:ext cx="1601280" cy="357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353736-1788-3EEB-1674-DE883DE45589}"/>
              </a:ext>
            </a:extLst>
          </p:cNvPr>
          <p:cNvSpPr txBox="1"/>
          <p:nvPr/>
        </p:nvSpPr>
        <p:spPr>
          <a:xfrm>
            <a:off x="13194705" y="7755894"/>
            <a:ext cx="11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Glarewear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274</Words>
  <Application>Microsoft Office PowerPoint</Application>
  <PresentationFormat>Custom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Aayu Rokad</cp:lastModifiedBy>
  <cp:revision>3</cp:revision>
  <dcterms:created xsi:type="dcterms:W3CDTF">2025-02-23T13:10:24Z</dcterms:created>
  <dcterms:modified xsi:type="dcterms:W3CDTF">2025-02-23T13:29:04Z</dcterms:modified>
</cp:coreProperties>
</file>